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9"/>
  </p:notesMasterIdLst>
  <p:sldIdLst>
    <p:sldId id="328" r:id="rId2"/>
    <p:sldId id="418" r:id="rId3"/>
    <p:sldId id="335" r:id="rId4"/>
    <p:sldId id="483" r:id="rId5"/>
    <p:sldId id="520" r:id="rId6"/>
    <p:sldId id="518" r:id="rId7"/>
    <p:sldId id="484" r:id="rId8"/>
    <p:sldId id="519" r:id="rId9"/>
    <p:sldId id="525" r:id="rId10"/>
    <p:sldId id="522" r:id="rId11"/>
    <p:sldId id="410" r:id="rId12"/>
    <p:sldId id="359" r:id="rId13"/>
    <p:sldId id="504" r:id="rId14"/>
    <p:sldId id="521" r:id="rId15"/>
    <p:sldId id="524" r:id="rId16"/>
    <p:sldId id="523" r:id="rId17"/>
    <p:sldId id="52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418"/>
            <p14:sldId id="335"/>
            <p14:sldId id="483"/>
            <p14:sldId id="520"/>
            <p14:sldId id="518"/>
            <p14:sldId id="484"/>
            <p14:sldId id="519"/>
            <p14:sldId id="525"/>
            <p14:sldId id="522"/>
            <p14:sldId id="410"/>
            <p14:sldId id="359"/>
            <p14:sldId id="504"/>
            <p14:sldId id="521"/>
            <p14:sldId id="524"/>
            <p14:sldId id="523"/>
            <p14:sldId id="526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B71A3-A58C-5F7B-02E1-FDFA2F7EC738}" v="3594" dt="2023-03-15T15:47:24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192" autoAdjust="0"/>
  </p:normalViewPr>
  <p:slideViewPr>
    <p:cSldViewPr snapToGrid="0">
      <p:cViewPr varScale="1">
        <p:scale>
          <a:sx n="100" d="100"/>
          <a:sy n="100" d="100"/>
        </p:scale>
        <p:origin x="18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26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65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21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016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448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50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14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6725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8394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03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935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711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3/15/2023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2.11535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905.1194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1.08134" TargetMode="External"/><Relationship Id="rId5" Type="http://schemas.openxmlformats.org/officeDocument/2006/relationships/hyperlink" Target="https://paperswithcode.com/paper/zen-nas-a-zero-shot-nas-for-high-performance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8215" y="398268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 anchor="t">
            <a:normAutofit/>
          </a:bodyPr>
          <a:lstStyle/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  <a:endParaRPr lang="ko-KR" altLang="en-US"/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Jie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</a:t>
            </a:r>
            <a:r>
              <a:rPr lang="en-US" spc="-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		</a:t>
            </a:r>
            <a:r>
              <a:rPr lang="en-US" spc="-1" dirty="0">
                <a:solidFill>
                  <a:srgbClr val="000000"/>
                </a:solidFill>
                <a:latin typeface="Times New Roman"/>
                <a:cs typeface="Times New Roman"/>
              </a:rPr>
              <a:t>2023.03.16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7965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06449" y="1270115"/>
            <a:ext cx="727605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5. Conclusion and Further research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  <a:endParaRPr lang="en-US" altLang="ko-KR" sz="1200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630526" y="1113746"/>
            <a:ext cx="7906345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/>
              <a:t>They have a new metric (Zen-Score) from previous studies (Zero-Shot proxy).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By using Zen-Score, they have achieved State-Of-The-Art (SOTA) in ImageNet dataset.</a:t>
            </a:r>
            <a:endParaRPr lang="en-US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sz="2200" dirty="0">
                <a:ea typeface="+mn-lt"/>
                <a:cs typeface="+mn-lt"/>
              </a:rPr>
              <a:t>According to them, RL based method can be implemented with Zen-Score.</a:t>
            </a: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In the algorithm, they do not keep the elite. By keeping the elite, it can have higher accuracy.</a:t>
            </a:r>
            <a:endParaRPr lang="en-US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00597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657256" y="1377141"/>
            <a:ext cx="7691186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Lato"/>
              </a:rPr>
              <a:t>Zen-NAS: A Zero-Shot NAS for High-Performance Deep Image Recognition</a:t>
            </a:r>
            <a:r>
              <a:rPr lang="en-US" altLang="ko-KR" dirty="0">
                <a:solidFill>
                  <a:srgbClr val="000000"/>
                </a:solidFill>
                <a:latin typeface="Lato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Lato"/>
                <a:hlinkClick r:id="rId5"/>
              </a:rPr>
              <a:t>https://paperswithcode.com/paper/zen-nas-a-zero-shot-nas-for-high-performance</a:t>
            </a:r>
            <a:r>
              <a:rPr lang="en-US" altLang="ko-KR" dirty="0">
                <a:solidFill>
                  <a:srgbClr val="000000"/>
                </a:solidFill>
                <a:latin typeface="Lato"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Lato"/>
              </a:rPr>
              <a:t>Zero-Cost Proxies for Lightweight NAS </a:t>
            </a:r>
            <a:r>
              <a:rPr lang="en-US" altLang="ko-KR" dirty="0">
                <a:latin typeface="Lato"/>
                <a:ea typeface="+mn-lt"/>
                <a:cs typeface="+mn-lt"/>
              </a:rPr>
              <a:t>  </a:t>
            </a:r>
            <a:endParaRPr lang="en-US" altLang="ko-KR" dirty="0">
              <a:latin typeface="Arial"/>
              <a:ea typeface="+mn-lt"/>
              <a:cs typeface="+mn-lt"/>
            </a:endParaRPr>
          </a:p>
          <a:p>
            <a:r>
              <a:rPr lang="en-US" altLang="ko-KR" dirty="0">
                <a:latin typeface="Lato"/>
                <a:ea typeface="+mn-lt"/>
                <a:cs typeface="+mn-lt"/>
              </a:rPr>
              <a:t>     </a:t>
            </a:r>
            <a:r>
              <a:rPr lang="en-US" dirty="0">
                <a:ea typeface="+mn-lt"/>
                <a:cs typeface="+mn-lt"/>
                <a:hlinkClick r:id="rId6"/>
              </a:rPr>
              <a:t>https://arxiv.org/abs/2101.08134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altLang="ko-KR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EfficientNet</a:t>
            </a:r>
            <a:r>
              <a:rPr lang="en-US" dirty="0">
                <a:ea typeface="+mn-lt"/>
                <a:cs typeface="+mn-lt"/>
              </a:rPr>
              <a:t>: Rethinking Model Scaling for Convolutional Neural Networks </a:t>
            </a:r>
            <a:r>
              <a:rPr lang="en-US" dirty="0">
                <a:ea typeface="+mn-lt"/>
                <a:cs typeface="+mn-lt"/>
                <a:hlinkClick r:id="rId7"/>
              </a:rPr>
              <a:t>https://arxiv.org/abs/1905.11946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Neural Architecture Search on ImageNet in Four GPU Hours: A Theoretically Inspired Perspective (TE-NAS) </a:t>
            </a:r>
          </a:p>
          <a:p>
            <a:r>
              <a:rPr lang="en-US" dirty="0">
                <a:ea typeface="+mn-lt"/>
                <a:cs typeface="+mn-lt"/>
              </a:rPr>
              <a:t>     </a:t>
            </a:r>
            <a:r>
              <a:rPr lang="en-US" dirty="0">
                <a:ea typeface="+mn-lt"/>
                <a:cs typeface="+mn-lt"/>
                <a:hlinkClick r:id="rId8"/>
              </a:rPr>
              <a:t>https://arxiv.org/abs/2102.11535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C2A57EF3-278F-4B21-B24F-50C100A25827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/>
                <a:cs typeface="Times New Roman"/>
              </a:rPr>
              <a:t>10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Zen-Score with other metrics</a:t>
            </a:r>
            <a:endParaRPr lang="ko-KR" dirty="0"/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DF25AFA-5464-CB72-328B-73BB0EAA9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784" y="1191795"/>
            <a:ext cx="6895504" cy="52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Zen-Score</a:t>
              </a:r>
              <a:endParaRPr lang="ko-KR" altLang="en-US" dirty="0"/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791259" y="6006241"/>
            <a:ext cx="78008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  Zen-Score of a network approximates pi-score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5F6D26-A0BB-DF2C-1F5A-00C68B53B18C}"/>
              </a:ext>
            </a:extLst>
          </p:cNvPr>
          <p:cNvGrpSpPr/>
          <p:nvPr/>
        </p:nvGrpSpPr>
        <p:grpSpPr>
          <a:xfrm>
            <a:off x="1593056" y="1121691"/>
            <a:ext cx="5948957" cy="4754538"/>
            <a:chOff x="1932384" y="1085973"/>
            <a:chExt cx="5323879" cy="4156249"/>
          </a:xfrm>
        </p:grpSpPr>
        <p:pic>
          <p:nvPicPr>
            <p:cNvPr id="2" name="그림 3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A3F1A25B-63BA-7C18-3AF7-C6034A78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84" y="1085973"/>
              <a:ext cx="5323879" cy="1149896"/>
            </a:xfrm>
            <a:prstGeom prst="rect">
              <a:avLst/>
            </a:prstGeom>
          </p:spPr>
        </p:pic>
        <p:pic>
          <p:nvPicPr>
            <p:cNvPr id="4" name="그림 4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88001A39-7BA5-6DE7-F49C-8025C6F1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2384" y="2231925"/>
              <a:ext cx="5323879" cy="3010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16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Zen-Score with other Zero-Shot Proxies</a:t>
            </a:r>
            <a:endParaRPr lang="ko-KR" dirty="0"/>
          </a:p>
        </p:txBody>
      </p: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25E7A5C-1133-0AE4-63A6-C9E95A11F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775" y="1383264"/>
            <a:ext cx="5886450" cy="48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Comparison with the limit of FLOPs</a:t>
            </a:r>
            <a:endParaRPr lang="ko-KR" dirty="0"/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F3AF7954-8D90-5E9D-0AF4-F7E95637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84" y="1554345"/>
            <a:ext cx="6413301" cy="44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Comparison with other NAS algorithms</a:t>
            </a:r>
          </a:p>
        </p:txBody>
      </p:sp>
      <p:pic>
        <p:nvPicPr>
          <p:cNvPr id="3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43C892AE-6087-6A48-4950-29A6F89C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55" y="1558829"/>
            <a:ext cx="5288160" cy="46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7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0.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Zen-NAS</a:t>
              </a:r>
              <a:endParaRPr lang="ko-KR" altLang="en-US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955271" y="5582733"/>
            <a:ext cx="4067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/>
                <a:cs typeface="Times New Roman"/>
              </a:rPr>
              <a:t>Published at ICCV on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/>
                <a:cs typeface="Times New Roman"/>
              </a:rPr>
              <a:t>From Alibaba Group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982F29DD-1456-4D4D-9A71-D2DE56494782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45DFB14-73F5-57A0-8FBD-9AE2DF614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9" y="1216327"/>
            <a:ext cx="8786333" cy="40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81464" y="617612"/>
            <a:ext cx="7778057" cy="5862973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 anchor="ctr">
            <a:normAutofit lnSpcReduction="10000"/>
          </a:bodyPr>
          <a:lstStyle/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</a:t>
            </a: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Zen-score</a:t>
            </a:r>
            <a:endParaRPr lang="en-US" dirty="0"/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Zen-NAS</a:t>
            </a:r>
            <a:endParaRPr lang="en-US" dirty="0"/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Experiments</a:t>
            </a:r>
            <a:endParaRPr lang="en-US" altLang="ko-KR" sz="3200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Conclusion and further research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Highlights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396272" y="991463"/>
            <a:ext cx="8344903" cy="4985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Why did they develop this?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Gaussian complexity(pi-score) has numerical overflow problem to be used as a metric for a network's expressivity.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What are contributions of this paper?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 shown a novel metric to measure a neural network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 shown that this metric is faster than previous metric and can achieve higher accuracy compared to other NAS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 achieved 83.5% of accuracy with NAS on ImageNet dataset within half of a GPU day.</a:t>
            </a:r>
          </a:p>
          <a:p>
            <a:pPr indent="-457200">
              <a:buFont typeface="Arial"/>
              <a:buAutoNum type="arabicPeriod" startAt="3"/>
            </a:pPr>
            <a:endParaRPr lang="en-US" altLang="ko-KR" sz="2400" dirty="0">
              <a:latin typeface="times new"/>
              <a:cs typeface="Arial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What are possible improvements?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5F29C35C-C08E-46D8-B90A-840A079E5FAA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760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Zen-NAS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89B18-64A6-4358-BB80-16EF1316F7AE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Difference between pi-Score and Zen-Score</a:t>
            </a:r>
            <a:endParaRPr 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800189" y="5470460"/>
            <a:ext cx="7800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it comes to bottleneck channels, previous metric score (Gaussian complexity) incurs numerical overflow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3A4405B7-E7E9-3C7B-C025-03E596859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86" y="1355815"/>
            <a:ext cx="8279606" cy="37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Zen-Score</a:t>
              </a:r>
              <a:endParaRPr lang="ko-KR" altLang="en-US" dirty="0"/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3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D39ADF79-FB77-AB20-9905-249736AF3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1" y="1644360"/>
            <a:ext cx="9056489" cy="35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1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Zen-Score</a:t>
              </a:r>
              <a:endParaRPr lang="ko-KR" altLang="en-US" dirty="0"/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746611" y="4863241"/>
            <a:ext cx="780088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residual links are removed as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Sample input vector and perturb with Gaussian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Δ : Perturbation (replaces gradient of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Zen-Score of network with BN layers approximates the Φ-score of the same network without BN layers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27A4176A-66AF-F7A8-CE5E-084BF608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27" y="775961"/>
            <a:ext cx="5966816" cy="39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1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Zen-NAS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800189" y="5550827"/>
            <a:ext cx="780088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Inference cost &lt;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Maximal depth &lt;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Remove lowest Zen-Score individuals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E7C3EE-C4F5-224F-2C46-C79E9C8A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7" y="723568"/>
            <a:ext cx="4511277" cy="4678628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54D245-824B-A843-B188-E07D522F6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85" y="2489954"/>
            <a:ext cx="4163021" cy="16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Neural Architecture Search on ImageNet</a:t>
            </a:r>
            <a:endParaRPr lang="ko-KR" altLang="en-US" b="1" dirty="0"/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37C6702-6824-8125-0558-A80C357E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220" y="1375762"/>
            <a:ext cx="4475558" cy="49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67043</TotalTime>
  <Words>709</Words>
  <Application>Microsoft Office PowerPoint</Application>
  <PresentationFormat>화면 슬라이드 쇼(4:3)</PresentationFormat>
  <Paragraphs>202</Paragraphs>
  <Slides>17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2032</cp:revision>
  <cp:lastPrinted>2021-06-14T00:51:48Z</cp:lastPrinted>
  <dcterms:created xsi:type="dcterms:W3CDTF">2018-11-22T08:09:53Z</dcterms:created>
  <dcterms:modified xsi:type="dcterms:W3CDTF">2023-03-15T15:47:42Z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